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E3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30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643570" y="285729"/>
            <a:ext cx="3500431" cy="78581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" y="5072075"/>
            <a:ext cx="6072199" cy="142876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4346" y="5072075"/>
            <a:ext cx="671514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Инвестиционные площадки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г. Саранска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572069" y="285729"/>
            <a:ext cx="3571932" cy="785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Площадка № 24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01" y="0"/>
            <a:ext cx="7286676" cy="500066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78579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Ситуационный план инвестиционной площадки № 24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643438" y="2000240"/>
            <a:ext cx="2554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расположение площадки № 24</a:t>
            </a:r>
            <a:endParaRPr lang="ru-RU" sz="1400" dirty="0"/>
          </a:p>
        </p:txBody>
      </p:sp>
      <p:pic>
        <p:nvPicPr>
          <p:cNvPr id="1026" name="Picture 2" descr="C:\Documents and Settings\user\Рабочий стол\pin-icon-on-white-background-flat-style-map-vector-2131411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996"/>
          <a:stretch>
            <a:fillRect/>
          </a:stretch>
        </p:blipFill>
        <p:spPr bwMode="auto">
          <a:xfrm>
            <a:off x="4214810" y="1928802"/>
            <a:ext cx="359476" cy="357190"/>
          </a:xfrm>
          <a:prstGeom prst="rect">
            <a:avLst/>
          </a:prstGeom>
          <a:noFill/>
        </p:spPr>
      </p:pic>
      <p:cxnSp>
        <p:nvCxnSpPr>
          <p:cNvPr id="10" name="Соединительная линия уступом 9"/>
          <p:cNvCxnSpPr/>
          <p:nvPr/>
        </p:nvCxnSpPr>
        <p:spPr>
          <a:xfrm rot="10800000">
            <a:off x="4500562" y="2285992"/>
            <a:ext cx="2571768" cy="1588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43608" y="0"/>
            <a:ext cx="6912768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3203848" y="3933056"/>
            <a:ext cx="642942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11258" y="3933056"/>
            <a:ext cx="712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24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5616" y="0"/>
            <a:ext cx="6912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Выкопировка</a:t>
            </a:r>
            <a:r>
              <a:rPr lang="ru-RU" dirty="0" smtClean="0"/>
              <a:t> из Правил землепользования и застройки г.о. Саранск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491880" y="2924944"/>
            <a:ext cx="597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ОД6</a:t>
            </a:r>
            <a:endParaRPr lang="ru-RU" dirty="0"/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20000"/>
          </a:bodyPr>
          <a:lstStyle/>
          <a:p>
            <a:endParaRPr lang="ru-RU" sz="1400" b="1" dirty="0" smtClean="0"/>
          </a:p>
          <a:p>
            <a:r>
              <a:rPr lang="ru-RU" sz="1400" b="1" dirty="0" smtClean="0"/>
              <a:t>Инвестиционная площадка № 24</a:t>
            </a:r>
            <a:r>
              <a:rPr lang="ru-RU" sz="1400" dirty="0" smtClean="0"/>
              <a:t> имеет площадь </a:t>
            </a:r>
            <a:r>
              <a:rPr lang="ru-RU" sz="1400" dirty="0" smtClean="0"/>
              <a:t>6,1 га</a:t>
            </a:r>
            <a:r>
              <a:rPr lang="ru-RU" sz="1400" dirty="0" smtClean="0"/>
              <a:t>, относится к типу «</a:t>
            </a:r>
            <a:r>
              <a:rPr lang="ru-RU" sz="1400" dirty="0" err="1" smtClean="0"/>
              <a:t>гринфилд</a:t>
            </a:r>
            <a:r>
              <a:rPr lang="ru-RU" sz="1400" dirty="0" smtClean="0"/>
              <a:t>» (свободная от застройки), </a:t>
            </a:r>
            <a:r>
              <a:rPr lang="ru-RU" sz="1400" dirty="0" smtClean="0"/>
              <a:t>расположена </a:t>
            </a:r>
            <a:r>
              <a:rPr lang="ru-RU" sz="1400" dirty="0" smtClean="0"/>
              <a:t>в северной части г. Саранска, в Пролетарском районе, в непосредственной близости от основных внутригородских транспортных магистралей, связывающих районы города, а именно в 200 м от проезжей части по ул. Лодыгина и 200 м от  ул. Титова. Расстояние до федеральной автодороги Москва-Ульяновск составляет 3,5 км, расстояние до ж/</a:t>
            </a:r>
            <a:r>
              <a:rPr lang="ru-RU" sz="1400" dirty="0" err="1" smtClean="0"/>
              <a:t>д</a:t>
            </a:r>
            <a:r>
              <a:rPr lang="ru-RU" sz="1400" dirty="0" smtClean="0"/>
              <a:t> вокзала г. Саранска – 8 км, до аэропорта г. Саранска- 15 км. </a:t>
            </a:r>
          </a:p>
          <a:p>
            <a:r>
              <a:rPr lang="ru-RU" sz="1400" dirty="0" smtClean="0"/>
              <a:t>Ближайшим торговым центром от рассматриваемой инвестиционной площадки является ТЦ "Хороший", размещенный на территории в 3,5 га. Расстояние-2,2 км по автодороге. Торговый центр "</a:t>
            </a:r>
            <a:r>
              <a:rPr lang="ru-RU" sz="1400" dirty="0" err="1" smtClean="0"/>
              <a:t>Ашан</a:t>
            </a:r>
            <a:r>
              <a:rPr lang="ru-RU" sz="1400" dirty="0" smtClean="0"/>
              <a:t>", расположенный на </a:t>
            </a:r>
            <a:r>
              <a:rPr lang="ru-RU" sz="1400" dirty="0" err="1" smtClean="0"/>
              <a:t>Лямбирскомм</a:t>
            </a:r>
            <a:r>
              <a:rPr lang="ru-RU" sz="1400" dirty="0" smtClean="0"/>
              <a:t> шоссе (расстояние по автодороге- 1,5 км ), был закрыт, в настоящее время не функционирует. На прилегающей территории расположены АЗС, объекты придорожного сервиса, </a:t>
            </a:r>
            <a:r>
              <a:rPr lang="ru-RU" sz="1400" dirty="0" err="1" smtClean="0"/>
              <a:t>автомагазины</a:t>
            </a:r>
            <a:r>
              <a:rPr lang="ru-RU" sz="1400" dirty="0" smtClean="0"/>
              <a:t>, офисные здания. В непосредственной близости находятся ряд объектов общегородского значения, например, Спорткомплекс "Мордовия" (расстояние по автодороге- 1,7 км), Технопарк "Мордовия" (расстояние по автодороге- 0,8 км), </a:t>
            </a:r>
            <a:r>
              <a:rPr lang="ru-RU" sz="1400" dirty="0" err="1" smtClean="0"/>
              <a:t>авторынок</a:t>
            </a:r>
            <a:r>
              <a:rPr lang="ru-RU" sz="1400" dirty="0" smtClean="0"/>
              <a:t> "Пугачевский мост" (расстояние по автодороге- 1,5 км), автосалоны "</a:t>
            </a:r>
            <a:r>
              <a:rPr lang="ru-RU" sz="1400" dirty="0" err="1" smtClean="0"/>
              <a:t>Киа</a:t>
            </a:r>
            <a:r>
              <a:rPr lang="ru-RU" sz="1400" dirty="0" smtClean="0"/>
              <a:t>", "ВАЗ"  (расстояние по автодороге- 1,2 км), центральная часть города-  (расстояние по автодороге-2,0 км). Жилая застройка Пролетарского района г. Саранска (</a:t>
            </a:r>
            <a:r>
              <a:rPr lang="ru-RU" sz="1400" dirty="0" err="1" smtClean="0"/>
              <a:t>Светтехстрой</a:t>
            </a:r>
            <a:r>
              <a:rPr lang="ru-RU" sz="1400" dirty="0" smtClean="0"/>
              <a:t>) расположена на расстоянии 1,5 км по автодороге.</a:t>
            </a:r>
          </a:p>
          <a:p>
            <a:r>
              <a:rPr lang="ru-RU" sz="1400" dirty="0" smtClean="0"/>
              <a:t>Земельный участок для данной площадки поставлен на кадастровый учет с номером 13:23:1006060:23 и находится в муниципальной собственности городского округа Саранск.</a:t>
            </a:r>
          </a:p>
          <a:p>
            <a:r>
              <a:rPr lang="ru-RU" sz="1400" dirty="0" smtClean="0"/>
              <a:t>Инфраструктура площадки № 24 обеспечена наличием в непосредственной близости сетей электроснабжения, водоснабжения, газоснабжения, канализации. </a:t>
            </a:r>
          </a:p>
          <a:p>
            <a:r>
              <a:rPr lang="ru-RU" sz="1400" dirty="0" smtClean="0"/>
              <a:t>На данной площадке может быть размещен объект, назначение которого соответствует видам использования, обозначенным правилами землепользования и застройки действующими на территории г. Саранска.</a:t>
            </a:r>
          </a:p>
          <a:p>
            <a:r>
              <a:rPr lang="ru-RU" sz="1400" dirty="0" smtClean="0"/>
              <a:t>Согласно Правилам землепользования и застройки городского округа Саранск, утвержденным решением Совета депутатов городского округа Саранск от 06.05.2016 г. № 516  (с изменениями), площадка № 24 входит в состав территориальной зоны торговли, коммерческой активности и мелкого производства (ОД6). </a:t>
            </a:r>
          </a:p>
          <a:p>
            <a:r>
              <a:rPr lang="ru-RU" sz="1400" dirty="0" smtClean="0"/>
              <a:t>Данная зона выделена для обеспечения правовых условий формирования коммерческой застройки непроизводственного назначения и обслуживающих центров в промышленных районах, на основных транспортных магистралях, в местах расположения производственных и коммунально-складских баз. </a:t>
            </a:r>
          </a:p>
          <a:p>
            <a:r>
              <a:rPr lang="ru-RU" sz="1400" dirty="0" smtClean="0"/>
              <a:t>Зона торговли, коммерческой активности, и мелкого производства выделена для обеспечения правовых условий формирования и использования земельных участков для размещения объектов преимущественно торгового назначения и коммунально-бытового обслуживания общегородского и регионального значения, крупных торговых комплексов розничной и оптовой торговли, рынков, объектов малого бизнеса и производств, не требующих установления санитарно-защитной зоны, ориентированных, на удовлетворение периодических и эпизодических потребностей населения.  </a:t>
            </a:r>
          </a:p>
          <a:p>
            <a:r>
              <a:rPr lang="ru-RU" sz="1400" dirty="0" smtClean="0"/>
              <a:t>Особенностью зоны является сочетание объектов, связанных с обеспечением производственной и другой деятельности, и обслуживающих коммерческих объектов. Зона характеризуется высокой концентрацией объектов, обеспечивающих коммерческую и </a:t>
            </a:r>
            <a:r>
              <a:rPr lang="ru-RU" sz="1400" dirty="0" err="1" smtClean="0"/>
              <a:t>логистическую</a:t>
            </a:r>
            <a:r>
              <a:rPr lang="ru-RU" sz="1400" dirty="0" smtClean="0"/>
              <a:t> деятельность. Особенностью зоны является необходимость проведения мероприятий по уменьшению негативного (вредного) воздействия на окружающую среду. В данной зоне могут быть размещены объекты капитального строительства федерального, республиканского и местного значения. Максимальный процент застройки составляет 60 %.  </a:t>
            </a:r>
          </a:p>
          <a:p>
            <a:r>
              <a:rPr lang="ru-RU" sz="1400" dirty="0" smtClean="0"/>
              <a:t>Ниже приведен градостроительный регламент зоны ОД6.</a:t>
            </a:r>
          </a:p>
          <a:p>
            <a:endParaRPr lang="ru-RU" sz="1100" dirty="0"/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Градостроительный регламент зоны ОД 6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400" dirty="0"/>
          </a:p>
        </p:txBody>
      </p:sp>
      <p:pic>
        <p:nvPicPr>
          <p:cNvPr id="2" name="Picture 2" descr="C:\Documents and Settings\user\Рабочий стол\Безымянныйжд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85728"/>
            <a:ext cx="6686550" cy="6572272"/>
          </a:xfrm>
          <a:prstGeom prst="rect">
            <a:avLst/>
          </a:prstGeom>
          <a:noFill/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Безымянныйждл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0"/>
            <a:ext cx="6600825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Безымянныйждлддзозоощз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0"/>
            <a:ext cx="66294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Безымянныйждлддзозоощзд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"/>
            <a:ext cx="657225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Безымянныйждлддзощддзоощзддд.JPG"/>
          <p:cNvPicPr>
            <a:picLocks noChangeAspect="1" noChangeArrowheads="1"/>
          </p:cNvPicPr>
          <p:nvPr/>
        </p:nvPicPr>
        <p:blipFill>
          <a:blip r:embed="rId2" cstate="print"/>
          <a:srcRect l="17578" r="27929" b="22363"/>
          <a:stretch>
            <a:fillRect/>
          </a:stretch>
        </p:blipFill>
        <p:spPr bwMode="auto">
          <a:xfrm>
            <a:off x="1357290" y="0"/>
            <a:ext cx="6643734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Безымянныйждлддзощддзоощзддднло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0"/>
            <a:ext cx="66294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557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Инвестиционные площадки г. Саранска</vt:lpstr>
      <vt:lpstr>Ситуационный план инвестиционной площадки № 24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31</cp:revision>
  <dcterms:modified xsi:type="dcterms:W3CDTF">2024-03-29T07:36:36Z</dcterms:modified>
</cp:coreProperties>
</file>